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Inter" panose="020B0604020202020204" charset="0"/>
      <p:regular r:id="rId15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2466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65246"/>
            <a:ext cx="572762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Airbnb Datenanalyse 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049667"/>
            <a:ext cx="57276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Eine umfassende Analyse von Airbnb-Daten europäischer Städte mit professionellen Python-Visualisierungen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65345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283398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901452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Marie, Alexandros, Domenic, Benjamin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68774" y="525423"/>
            <a:ext cx="13292852" cy="1024414"/>
          </a:xfrm>
          <a:prstGeom prst="roundRect">
            <a:avLst>
              <a:gd name="adj" fmla="val 783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3" name="Text 1"/>
          <p:cNvSpPr/>
          <p:nvPr/>
        </p:nvSpPr>
        <p:spPr>
          <a:xfrm>
            <a:off x="2149793" y="724138"/>
            <a:ext cx="10330696" cy="626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Geografische Kartierung europäischer Städte</a:t>
            </a:r>
            <a:endParaRPr lang="en-US" sz="3900" dirty="0"/>
          </a:p>
        </p:txBody>
      </p:sp>
      <p:sp>
        <p:nvSpPr>
          <p:cNvPr id="4" name="Shape 2"/>
          <p:cNvSpPr/>
          <p:nvPr/>
        </p:nvSpPr>
        <p:spPr>
          <a:xfrm>
            <a:off x="668774" y="1979652"/>
            <a:ext cx="429935" cy="429935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46" y="2006501"/>
            <a:ext cx="300871" cy="37611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89804" y="2041684"/>
            <a:ext cx="3040380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 Metropolen erfasst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289804" y="2519363"/>
            <a:ext cx="3040380" cy="917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Strategische Auswahl europäischer Hauptstädte von Amsterdam bis Athen.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68774" y="3818811"/>
            <a:ext cx="429935" cy="429935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46" y="3845659"/>
            <a:ext cx="300871" cy="37611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289804" y="3880842"/>
            <a:ext cx="3040380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Zeitliche Preisdifferenzierung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1289804" y="4358521"/>
            <a:ext cx="3040380" cy="917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Separate Erfassung von Median-Wochentags- und Wochenendpreisen.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668774" y="5657969"/>
            <a:ext cx="429935" cy="429935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46" y="5684818"/>
            <a:ext cx="300871" cy="37611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289804" y="5720001"/>
            <a:ext cx="3040380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Cartopy-Visualisierung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1289804" y="6197679"/>
            <a:ext cx="3040380" cy="917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Professionelle Kartendarstellung mit Ländergrenzen und Tourismus Kontext</a:t>
            </a:r>
            <a:endParaRPr lang="en-US" sz="15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053" y="1979652"/>
            <a:ext cx="7548324" cy="503217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4804053" y="7226737"/>
            <a:ext cx="9165074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63847" y="472559"/>
            <a:ext cx="4502587" cy="562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Entfernungs-Radar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1244" y="1636871"/>
            <a:ext cx="4898112" cy="577584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293" y="1485543"/>
            <a:ext cx="5154097" cy="607849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5633" y="624959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Fazit 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166842" y="1574721"/>
            <a:ext cx="151209" cy="5306854"/>
          </a:xfrm>
          <a:prstGeom prst="roundRect">
            <a:avLst>
              <a:gd name="adj" fmla="val 42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5" name="Shape 2"/>
          <p:cNvSpPr/>
          <p:nvPr/>
        </p:nvSpPr>
        <p:spPr>
          <a:xfrm>
            <a:off x="6015633" y="1442323"/>
            <a:ext cx="453628" cy="453628"/>
          </a:xfrm>
          <a:prstGeom prst="roundRect">
            <a:avLst>
              <a:gd name="adj" fmla="val 10078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980" y="1527453"/>
            <a:ext cx="226814" cy="2834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20470" y="1499116"/>
            <a:ext cx="748069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Klare Muster identifiziert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6620470" y="1892260"/>
            <a:ext cx="748069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Datenvisualisierungen decken systematische Zusammenhänge auf.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6620470" y="2285405"/>
            <a:ext cx="748069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Strategische Erkenntnisse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6620470" y="2678549"/>
            <a:ext cx="748069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Font typeface="+mj-lt"/>
              <a:buAutoNum type="arabicPeriod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 Wochenende ist tendenziell teurer als unter der Woche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6620470" y="3033832"/>
            <a:ext cx="748069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Font typeface="+mj-lt"/>
              <a:buAutoNum type="arabicPeriod" startAt="2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Ein Superhost hat eine höhere Kundenzufriedenheit (97 zu 92 Punkte)</a:t>
            </a:r>
            <a:endParaRPr lang="en-US" sz="1150" dirty="0"/>
          </a:p>
        </p:txBody>
      </p:sp>
      <p:sp>
        <p:nvSpPr>
          <p:cNvPr id="12" name="Text 8"/>
          <p:cNvSpPr/>
          <p:nvPr/>
        </p:nvSpPr>
        <p:spPr>
          <a:xfrm>
            <a:off x="6620470" y="3389114"/>
            <a:ext cx="748069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Font typeface="+mj-lt"/>
              <a:buAutoNum type="arabicPeriod" startAt="3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Höhere Preise führen nur minimal zur besseren Gästebewertung.</a:t>
            </a:r>
            <a:endParaRPr lang="en-US" sz="1150" dirty="0"/>
          </a:p>
        </p:txBody>
      </p:sp>
      <p:sp>
        <p:nvSpPr>
          <p:cNvPr id="13" name="Text 9"/>
          <p:cNvSpPr/>
          <p:nvPr/>
        </p:nvSpPr>
        <p:spPr>
          <a:xfrm>
            <a:off x="6620470" y="3744397"/>
            <a:ext cx="748069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Font typeface="+mj-lt"/>
              <a:buAutoNum type="arabicPeriod" startAt="4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Starke Korrelation:</a:t>
            </a:r>
            <a:endParaRPr lang="en-US" sz="1150" dirty="0"/>
          </a:p>
        </p:txBody>
      </p:sp>
      <p:sp>
        <p:nvSpPr>
          <p:cNvPr id="14" name="Text 10"/>
          <p:cNvSpPr/>
          <p:nvPr/>
        </p:nvSpPr>
        <p:spPr>
          <a:xfrm>
            <a:off x="6620470" y="4099679"/>
            <a:ext cx="748069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Restaurant und Attraktivität (0.84)</a:t>
            </a:r>
            <a:endParaRPr lang="en-US" sz="1150" dirty="0"/>
          </a:p>
        </p:txBody>
      </p:sp>
      <p:sp>
        <p:nvSpPr>
          <p:cNvPr id="15" name="Text 11"/>
          <p:cNvSpPr/>
          <p:nvPr/>
        </p:nvSpPr>
        <p:spPr>
          <a:xfrm>
            <a:off x="6620470" y="4454962"/>
            <a:ext cx="748069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Kundenzufriedenheit und Sauberkeit (0.69)</a:t>
            </a:r>
            <a:endParaRPr lang="en-US" sz="1150" dirty="0"/>
          </a:p>
        </p:txBody>
      </p:sp>
      <p:sp>
        <p:nvSpPr>
          <p:cNvPr id="16" name="Text 12"/>
          <p:cNvSpPr/>
          <p:nvPr/>
        </p:nvSpPr>
        <p:spPr>
          <a:xfrm>
            <a:off x="6620470" y="4810244"/>
            <a:ext cx="748069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Schlafzimmer und Personenkapazität (0.56)</a:t>
            </a:r>
            <a:endParaRPr lang="en-US" sz="1150" dirty="0"/>
          </a:p>
        </p:txBody>
      </p:sp>
      <p:sp>
        <p:nvSpPr>
          <p:cNvPr id="17" name="Text 13"/>
          <p:cNvSpPr/>
          <p:nvPr/>
        </p:nvSpPr>
        <p:spPr>
          <a:xfrm>
            <a:off x="6620470" y="5165527"/>
            <a:ext cx="748069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Font typeface="+mj-lt"/>
              <a:buAutoNum type="arabicPeriod" startAt="5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Preisgruppierung ergibt statische werte bei Kundenzufriedenheit und Sauberkeit und eine leichte Steigung bei Attraktivität (Bestätigung Korrelation von 0.17)</a:t>
            </a:r>
            <a:endParaRPr lang="en-US" sz="1150" dirty="0"/>
          </a:p>
        </p:txBody>
      </p:sp>
      <p:sp>
        <p:nvSpPr>
          <p:cNvPr id="18" name="Text 14"/>
          <p:cNvSpPr/>
          <p:nvPr/>
        </p:nvSpPr>
        <p:spPr>
          <a:xfrm>
            <a:off x="6620470" y="5823228"/>
            <a:ext cx="7480697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Font typeface="+mj-lt"/>
              <a:buAutoNum type="arabicPeriod" startAt="6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Paris mit einem hohen Median Preis, hoher Attraktivität und Restaurants sowie nahe Metro Anbindung (Ø 0.25 km) scheint ein vielversprechendes Geschäft zu sein.</a:t>
            </a:r>
            <a:endParaRPr lang="en-US" sz="1150" dirty="0"/>
          </a:p>
        </p:txBody>
      </p:sp>
      <p:sp>
        <p:nvSpPr>
          <p:cNvPr id="19" name="Text 15"/>
          <p:cNvSpPr/>
          <p:nvPr/>
        </p:nvSpPr>
        <p:spPr>
          <a:xfrm>
            <a:off x="6569035" y="7108508"/>
            <a:ext cx="697872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Vielen Dank für Ihre Aufmerksamkeit!</a:t>
            </a:r>
            <a:endParaRPr lang="en-US" sz="3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6510" y="2286000"/>
            <a:ext cx="3421380" cy="3657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5453" y="602099"/>
            <a:ext cx="7613094" cy="1435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Datenvorbereitung &amp; Überblick</a:t>
            </a:r>
            <a:endParaRPr lang="en-US" sz="4500" dirty="0"/>
          </a:p>
        </p:txBody>
      </p:sp>
      <p:sp>
        <p:nvSpPr>
          <p:cNvPr id="5" name="Shape 1"/>
          <p:cNvSpPr/>
          <p:nvPr/>
        </p:nvSpPr>
        <p:spPr>
          <a:xfrm>
            <a:off x="765453" y="2365296"/>
            <a:ext cx="3697129" cy="3050977"/>
          </a:xfrm>
          <a:prstGeom prst="roundRect">
            <a:avLst>
              <a:gd name="adj" fmla="val 30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6" name="Text 2"/>
          <p:cNvSpPr/>
          <p:nvPr/>
        </p:nvSpPr>
        <p:spPr>
          <a:xfrm>
            <a:off x="991791" y="2591633"/>
            <a:ext cx="3244453" cy="717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Umfangreicher Datensatz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991791" y="3440311"/>
            <a:ext cx="3244453" cy="1749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40.000+ Airbnb-Einträge aus 9 europäischen Metropolen mit detaillierten Informationen zu Preisen, Bewertungen, Kapazitäten ect.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4681299" y="2365296"/>
            <a:ext cx="3697248" cy="3050977"/>
          </a:xfrm>
          <a:prstGeom prst="roundRect">
            <a:avLst>
              <a:gd name="adj" fmla="val 30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9" name="Text 5"/>
          <p:cNvSpPr/>
          <p:nvPr/>
        </p:nvSpPr>
        <p:spPr>
          <a:xfrm>
            <a:off x="4907637" y="2591633"/>
            <a:ext cx="2870716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Analyseziel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4907637" y="3081576"/>
            <a:ext cx="3244572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Zusammenhänge und Trends erkennen.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4907637" y="3912632"/>
            <a:ext cx="3244572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Identifikation von Preis- und Zufriedenheitsmustern 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765453" y="5634990"/>
            <a:ext cx="7613094" cy="1992392"/>
          </a:xfrm>
          <a:prstGeom prst="roundRect">
            <a:avLst>
              <a:gd name="adj" fmla="val 46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13" name="Text 9"/>
          <p:cNvSpPr/>
          <p:nvPr/>
        </p:nvSpPr>
        <p:spPr>
          <a:xfrm>
            <a:off x="991791" y="5861328"/>
            <a:ext cx="3032403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Technische Umsetzung</a:t>
            </a:r>
            <a:endParaRPr lang="en-US" sz="2250" dirty="0"/>
          </a:p>
        </p:txBody>
      </p:sp>
      <p:sp>
        <p:nvSpPr>
          <p:cNvPr id="14" name="Text 10"/>
          <p:cNvSpPr/>
          <p:nvPr/>
        </p:nvSpPr>
        <p:spPr>
          <a:xfrm>
            <a:off x="991791" y="6351270"/>
            <a:ext cx="7160419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Professionelle Visualisierung mit Python-Bibliotheken: seaborn für statistische Plots, plotly für interaktive Grafiken, cartopy für Kartendarstellungen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353" y="708303"/>
            <a:ext cx="9191387" cy="681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Preisverteilung &amp; Ausreißer-Analyse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843" y="1935599"/>
            <a:ext cx="5727382" cy="485632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76304" y="1935599"/>
            <a:ext cx="467558" cy="467558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5" name="Text 2"/>
          <p:cNvSpPr/>
          <p:nvPr/>
        </p:nvSpPr>
        <p:spPr>
          <a:xfrm>
            <a:off x="8251627" y="2007037"/>
            <a:ext cx="4229933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Extreme Preisspanne identifiziert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251627" y="2555677"/>
            <a:ext cx="5659041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Boxplot deckt Ausreißer bis über 2.500€ auf, während der Großteil der Angebote deutlich günstiger liegt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576304" y="3636407"/>
            <a:ext cx="467558" cy="467558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8" name="Text 5"/>
          <p:cNvSpPr/>
          <p:nvPr/>
        </p:nvSpPr>
        <p:spPr>
          <a:xfrm>
            <a:off x="8251627" y="3707844"/>
            <a:ext cx="3769519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Medianwerte aussagekräftiger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8251627" y="4256484"/>
            <a:ext cx="5659041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Medianpreise zeigen robustere Preisverteilung als Durchschnittswerte, die durch Luxusangebote verzerrt werden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76304" y="5669756"/>
            <a:ext cx="467558" cy="467558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11" name="Text 8"/>
          <p:cNvSpPr/>
          <p:nvPr/>
        </p:nvSpPr>
        <p:spPr>
          <a:xfrm>
            <a:off x="8251627" y="5741194"/>
            <a:ext cx="4165878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Auswirkung auf weitere Analysen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8251627" y="6289834"/>
            <a:ext cx="5659041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Ausreißer-Behandlung kritisch für valide Ergebnisse - beeinflusst sowohl Durchschnittsberechnung als auch Korrelationsanalysen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611" y="706874"/>
            <a:ext cx="10202823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Preisvergleich: Wochentag vs. Wochenende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694611" y="1655802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694611" y="1970127"/>
            <a:ext cx="4281488" cy="2286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5" name="Text 3"/>
          <p:cNvSpPr/>
          <p:nvPr/>
        </p:nvSpPr>
        <p:spPr>
          <a:xfrm>
            <a:off x="694611" y="2115026"/>
            <a:ext cx="350674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Städtevergleich durchgeführt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694611" y="2559725"/>
            <a:ext cx="428148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Systematische Analyse von Durchschnitts- und Medianpreisen in 9 europäischen Metropolen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174456" y="1655802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174456" y="1970127"/>
            <a:ext cx="4281488" cy="2286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9" name="Text 7"/>
          <p:cNvSpPr/>
          <p:nvPr/>
        </p:nvSpPr>
        <p:spPr>
          <a:xfrm>
            <a:off x="5174456" y="2115026"/>
            <a:ext cx="41262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Wochenend-Premium identifiziert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5174456" y="2559725"/>
            <a:ext cx="428148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Deutliche Preisaufschläge am Wochenende, besonders ausgeprägt in Amsterdam.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654302" y="1655802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54302" y="1970127"/>
            <a:ext cx="4281488" cy="2286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3" name="Text 11"/>
          <p:cNvSpPr/>
          <p:nvPr/>
        </p:nvSpPr>
        <p:spPr>
          <a:xfrm>
            <a:off x="9654302" y="2115026"/>
            <a:ext cx="3444954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Robuste Datenvisualisierung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9654302" y="2559725"/>
            <a:ext cx="428148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Farbcodierte Balkendiagramme (skyblue/salmon) ermöglichen schnelle Mustererkennung</a:t>
            </a:r>
            <a:endParaRPr lang="en-US" sz="15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429" y="4107656"/>
            <a:ext cx="5402937" cy="3121581"/>
          </a:xfrm>
          <a:prstGeom prst="rect">
            <a:avLst/>
          </a:prstGeom>
        </p:spPr>
      </p:pic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8913" y="4107656"/>
            <a:ext cx="5524262" cy="31917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788" y="464225"/>
            <a:ext cx="8182332" cy="553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Superhost-Effekt auf Gästezufriedenheit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788" y="1461135"/>
            <a:ext cx="6518553" cy="36123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90788" y="5263396"/>
            <a:ext cx="2271593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Qualitätsunterschiede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590788" y="5709047"/>
            <a:ext cx="6518553" cy="54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Superhosts erreichen durchschnittlich 97 Punkte Gästezufriedenheit, während reguläre Gastgeber nur 92 Punkte erzielen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8679" y="1461135"/>
            <a:ext cx="6518553" cy="37661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8679" y="5417225"/>
            <a:ext cx="4414599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Schwache Preis-Zufriedenheits-Korrelation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7528679" y="5862876"/>
            <a:ext cx="6518553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Überraschend: Höhere Preise führen nur minimal besserer Zufriedenheit.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590788" y="6675239"/>
            <a:ext cx="6618923" cy="556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97</a:t>
            </a:r>
            <a:endParaRPr lang="en-US" sz="4350" dirty="0"/>
          </a:p>
        </p:txBody>
      </p:sp>
      <p:sp>
        <p:nvSpPr>
          <p:cNvPr id="10" name="Text 6"/>
          <p:cNvSpPr/>
          <p:nvPr/>
        </p:nvSpPr>
        <p:spPr>
          <a:xfrm>
            <a:off x="2792373" y="7443073"/>
            <a:ext cx="2215634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Superhost-Score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590788" y="7821216"/>
            <a:ext cx="6618923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Durchschnittliche Gästezufriedenheit bei zertifizierten Superhosts</a:t>
            </a:r>
            <a:endParaRPr lang="en-US" sz="1300" dirty="0"/>
          </a:p>
        </p:txBody>
      </p:sp>
      <p:sp>
        <p:nvSpPr>
          <p:cNvPr id="12" name="Text 8"/>
          <p:cNvSpPr/>
          <p:nvPr/>
        </p:nvSpPr>
        <p:spPr>
          <a:xfrm>
            <a:off x="7420689" y="6675239"/>
            <a:ext cx="6618923" cy="556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0,016</a:t>
            </a:r>
            <a:endParaRPr lang="en-US" sz="4350" dirty="0"/>
          </a:p>
        </p:txBody>
      </p:sp>
      <p:sp>
        <p:nvSpPr>
          <p:cNvPr id="13" name="Text 9"/>
          <p:cNvSpPr/>
          <p:nvPr/>
        </p:nvSpPr>
        <p:spPr>
          <a:xfrm>
            <a:off x="9546908" y="7443073"/>
            <a:ext cx="236636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Korrelationskoeffizient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97211" y="592693"/>
            <a:ext cx="11635978" cy="705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Sind Superhosts besser als nicht Superhosts?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166" y="1727478"/>
            <a:ext cx="12356068" cy="59093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2681" y="527685"/>
            <a:ext cx="5099685" cy="637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Korrelationsanalyse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313" y="1376124"/>
            <a:ext cx="6581656" cy="467570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25" y="6218873"/>
            <a:ext cx="211098" cy="2639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50119" y="6210181"/>
            <a:ext cx="3973592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Starke Qualitäts-Korrelationen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950119" y="6576060"/>
            <a:ext cx="3973592" cy="1125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Cleanliness Rating und Guest Satisfaction zeigen hohe positive Korrelation (~0.69) - saubere Unterkünfte führen zu zufriedenen Gästen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430" y="6218873"/>
            <a:ext cx="211098" cy="2639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557123" y="6210181"/>
            <a:ext cx="3973592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Kapazitäts-Preis-Zusammenhang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5557123" y="6576060"/>
            <a:ext cx="3973592" cy="56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Moderate Korrelation zwischen Personenkapazität und Preis (~0.18) 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9434" y="6218873"/>
            <a:ext cx="211098" cy="2639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164128" y="6210181"/>
            <a:ext cx="3973592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Schwache Standortfaktoren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10164128" y="6576060"/>
            <a:ext cx="3973592" cy="844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Attraktions- und Restaurantindizes zeigen </a:t>
            </a: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überraschend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geringe Korrelationen zu Preisen und Zufriedenheit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401" y="426958"/>
            <a:ext cx="7315914" cy="509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Combined Score &amp; Bubble-Plot Analyse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543401" y="1169194"/>
            <a:ext cx="13543598" cy="1418749"/>
          </a:xfrm>
          <a:prstGeom prst="roundRect">
            <a:avLst>
              <a:gd name="adj" fmla="val 459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4" name="Shape 2"/>
          <p:cNvSpPr/>
          <p:nvPr/>
        </p:nvSpPr>
        <p:spPr>
          <a:xfrm>
            <a:off x="551021" y="1176814"/>
            <a:ext cx="4509373" cy="1403509"/>
          </a:xfrm>
          <a:prstGeom prst="roundRect">
            <a:avLst>
              <a:gd name="adj" fmla="val 4646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5" name="Text 3"/>
          <p:cNvSpPr/>
          <p:nvPr/>
        </p:nvSpPr>
        <p:spPr>
          <a:xfrm>
            <a:off x="706279" y="1332071"/>
            <a:ext cx="2318504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Qualitätsmaß entwickelt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06279" y="1679972"/>
            <a:ext cx="4198858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Combined Score vereint Sauberkeits- und Zufriedenheitsbewertungen.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060394" y="1176814"/>
            <a:ext cx="4509492" cy="1403509"/>
          </a:xfrm>
          <a:prstGeom prst="rect">
            <a:avLst/>
          </a:prstGeom>
          <a:solidFill>
            <a:srgbClr val="CCEEFF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8" name="Shape 6"/>
          <p:cNvSpPr/>
          <p:nvPr/>
        </p:nvSpPr>
        <p:spPr>
          <a:xfrm>
            <a:off x="5060394" y="1176814"/>
            <a:ext cx="22860" cy="1403509"/>
          </a:xfrm>
          <a:prstGeom prst="roundRect">
            <a:avLst>
              <a:gd name="adj" fmla="val 28526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9" name="Text 7"/>
          <p:cNvSpPr/>
          <p:nvPr/>
        </p:nvSpPr>
        <p:spPr>
          <a:xfrm>
            <a:off x="5215652" y="1332071"/>
            <a:ext cx="2037755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Cluster-Erkennung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215652" y="1679972"/>
            <a:ext cx="4198977" cy="745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Preis-Skala visualisiert Preise - zeigt deutliche Konzentration bei zunehmenden Score und niedrigen Preisen.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9569887" y="1176814"/>
            <a:ext cx="4509373" cy="1403509"/>
          </a:xfrm>
          <a:prstGeom prst="rect">
            <a:avLst/>
          </a:prstGeom>
          <a:solidFill>
            <a:srgbClr val="CCEEFF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2" name="Shape 10"/>
          <p:cNvSpPr/>
          <p:nvPr/>
        </p:nvSpPr>
        <p:spPr>
          <a:xfrm>
            <a:off x="9569887" y="1176814"/>
            <a:ext cx="22860" cy="1403509"/>
          </a:xfrm>
          <a:prstGeom prst="roundRect">
            <a:avLst>
              <a:gd name="adj" fmla="val 28526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3" name="Text 11"/>
          <p:cNvSpPr/>
          <p:nvPr/>
        </p:nvSpPr>
        <p:spPr>
          <a:xfrm>
            <a:off x="9725144" y="1332071"/>
            <a:ext cx="2037755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Dichte-Analyse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725144" y="1679972"/>
            <a:ext cx="419885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Raster mit Zählwerten identifiziert Hotspots.</a:t>
            </a:r>
            <a:endParaRPr lang="en-US" sz="12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024" y="2937272"/>
            <a:ext cx="7625239" cy="4693087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543401" y="2762607"/>
            <a:ext cx="22860" cy="5042416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672" y="479822"/>
            <a:ext cx="7500223" cy="572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Preisgruppen-Analyse mit Heatmap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10672" y="1313974"/>
            <a:ext cx="4353401" cy="523399"/>
          </a:xfrm>
          <a:prstGeom prst="roundRect">
            <a:avLst>
              <a:gd name="adj" fmla="val 48004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4" name="Text 2"/>
          <p:cNvSpPr/>
          <p:nvPr/>
        </p:nvSpPr>
        <p:spPr>
          <a:xfrm>
            <a:off x="2656522" y="1412081"/>
            <a:ext cx="26169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785098" y="2011799"/>
            <a:ext cx="229004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Preissegmentierung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785098" y="2402562"/>
            <a:ext cx="4004548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Systematische Gruppierung: 0-100€, 100-200€, 200-300€, 300-400€, 400-500€</a:t>
            </a:r>
            <a:endParaRPr lang="en-US" sz="1050" dirty="0"/>
          </a:p>
        </p:txBody>
      </p:sp>
      <p:sp>
        <p:nvSpPr>
          <p:cNvPr id="7" name="Shape 5"/>
          <p:cNvSpPr/>
          <p:nvPr/>
        </p:nvSpPr>
        <p:spPr>
          <a:xfrm>
            <a:off x="5138499" y="1313974"/>
            <a:ext cx="4353401" cy="523399"/>
          </a:xfrm>
          <a:prstGeom prst="roundRect">
            <a:avLst>
              <a:gd name="adj" fmla="val 48004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8" name="Text 6"/>
          <p:cNvSpPr/>
          <p:nvPr/>
        </p:nvSpPr>
        <p:spPr>
          <a:xfrm>
            <a:off x="7184350" y="1412081"/>
            <a:ext cx="26169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5312926" y="2011799"/>
            <a:ext cx="2556867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Qualitäts-Preis-Relation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5312926" y="2402562"/>
            <a:ext cx="4004548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Höhere Preisgruppen korrelieren nicht mit besserer Sauberkeit und Zufriedenheit.</a:t>
            </a:r>
            <a:endParaRPr lang="en-US" sz="1050" dirty="0"/>
          </a:p>
        </p:txBody>
      </p:sp>
      <p:sp>
        <p:nvSpPr>
          <p:cNvPr id="11" name="Shape 9"/>
          <p:cNvSpPr/>
          <p:nvPr/>
        </p:nvSpPr>
        <p:spPr>
          <a:xfrm>
            <a:off x="9666327" y="1313974"/>
            <a:ext cx="4353401" cy="523399"/>
          </a:xfrm>
          <a:prstGeom prst="roundRect">
            <a:avLst>
              <a:gd name="adj" fmla="val 48004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12" name="Text 10"/>
          <p:cNvSpPr/>
          <p:nvPr/>
        </p:nvSpPr>
        <p:spPr>
          <a:xfrm>
            <a:off x="11712178" y="1412081"/>
            <a:ext cx="26169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9840754" y="2011799"/>
            <a:ext cx="229004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Standort-Anomalien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9840754" y="2402562"/>
            <a:ext cx="4004548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Attraktionsindex steigt zunehmend mit der Preisgruppe.</a:t>
            </a:r>
            <a:endParaRPr lang="en-US" sz="10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6699" y="3219688"/>
            <a:ext cx="8396883" cy="4056578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610672" y="7472482"/>
            <a:ext cx="13409057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503</Words>
  <Application>Microsoft Office PowerPoint</Application>
  <PresentationFormat>Benutzerdefiniert</PresentationFormat>
  <Paragraphs>97</Paragraphs>
  <Slides>12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Petrona Bold</vt:lpstr>
      <vt:lpstr>Inter</vt:lpstr>
      <vt:lpstr>Petrona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Marcel Schaefer</cp:lastModifiedBy>
  <cp:revision>2</cp:revision>
  <dcterms:created xsi:type="dcterms:W3CDTF">2025-09-25T14:23:36Z</dcterms:created>
  <dcterms:modified xsi:type="dcterms:W3CDTF">2025-09-26T08:42:38Z</dcterms:modified>
</cp:coreProperties>
</file>